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presProps.xml" ContentType="application/vnd.openxmlformats-officedocument.presentationml.presPro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C5AABC-F61A-4604-B272-12A4B516B9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8A8259-9EBC-4F42-9DA9-910803FE1B8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227B73-F10D-4288-B2F5-299CA2A57FB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DF32C4-8AAF-4F26-AF33-3D6F6D64B90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B05EFA4-62B5-4FA2-BFFB-AAC2724B8B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3AEE4BB-1484-448A-A778-24FE3CC4B4B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7042CCE-494F-4A1E-A76C-9B7AC2A749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FB9800-1C2F-45E1-85B1-831C0BE9A9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2F8708-0BDF-44BC-A485-8E8116CD3F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221EEB7-7B0D-4BE8-8A53-49EA901F64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CD12B4-7077-4345-A08A-7656ACCDA19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CCED86-26A2-4A7C-924B-A3CBA3A7F17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D4A9ED8-6CA5-43EC-9B98-34B3753E0A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6B6D06-1CE1-45B1-BDBB-EEE3F18974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DAC5F48-0953-4E17-A41F-ABB5AF98030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71582B5-E921-4517-8669-55DDE293146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E16D047-14AB-4461-8A6F-8B93F8A2458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7F6C29-DD11-4C0D-96EA-683CB819FA1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952D1D-6318-4347-BB65-182B4525E86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5680F5-C25B-498B-9224-A8F34EE99B7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7F31F0-D166-486F-BB12-B611F38A6BB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0FDB89-21AF-4FC2-9B9D-1B3DF25CE90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1B1728-612E-47CA-B2EB-7519C730B5B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763FF7-24CF-4F52-AE12-92F6D04993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912C666-02E9-4933-8BA1-C0AF6CE4BF5C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</a:t>
            </a:r>
            <a:r>
              <a:rPr b="0" lang="en-IN" sz="4400" spc="-1" strike="noStrike">
                <a:latin typeface="Arial"/>
              </a:rPr>
              <a:t>to edit </a:t>
            </a:r>
            <a:r>
              <a:rPr b="0" lang="en-IN" sz="4400" spc="-1" strike="noStrike">
                <a:latin typeface="Arial"/>
              </a:rPr>
              <a:t>the </a:t>
            </a:r>
            <a:r>
              <a:rPr b="0" lang="en-IN" sz="4400" spc="-1" strike="noStrike">
                <a:latin typeface="Arial"/>
              </a:rPr>
              <a:t>title </a:t>
            </a:r>
            <a:r>
              <a:rPr b="0" lang="en-IN" sz="4400" spc="-1" strike="noStrike">
                <a:latin typeface="Arial"/>
              </a:rPr>
              <a:t>text </a:t>
            </a:r>
            <a:r>
              <a:rPr b="0" lang="en-IN" sz="4400" spc="-1" strike="noStrike">
                <a:latin typeface="Arial"/>
              </a:rPr>
              <a:t>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</a:t>
            </a:r>
            <a:r>
              <a:rPr b="0" lang="en-IN" sz="1800" spc="-1" strike="noStrike">
                <a:latin typeface="Arial"/>
              </a:rPr>
              <a:t>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E1FE9D2-CC81-4693-A7F6-E6FA838B45D0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arxiv.org/abs/2108.03490-" TargetMode="External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All </a:t>
            </a:r>
            <a:r>
              <a:rPr b="0" lang="en-IN" sz="4400" spc="-1" strike="noStrike">
                <a:latin typeface="Arial"/>
              </a:rPr>
              <a:t>accide</a:t>
            </a:r>
            <a:r>
              <a:rPr b="0" lang="en-IN" sz="4400" spc="-1" strike="noStrike">
                <a:latin typeface="Arial"/>
              </a:rPr>
              <a:t>nts- </a:t>
            </a:r>
            <a:r>
              <a:rPr b="0" lang="en-IN" sz="4400" spc="-1" strike="noStrike">
                <a:latin typeface="Arial"/>
              </a:rPr>
              <a:t>2618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503640" y="1629720"/>
            <a:ext cx="9070920" cy="268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/>
          </p:nvPr>
        </p:nvSpPr>
        <p:spPr>
          <a:xfrm>
            <a:off x="360000" y="1800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Selecting only Lat,Lon- 2618 rows- better clusters defined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360" y="1620000"/>
            <a:ext cx="10078920" cy="297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Kmeans- 26 DP with accident hotspot sum: 54-172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3208680" y="1620000"/>
            <a:ext cx="3810960" cy="3087720"/>
          </a:xfrm>
          <a:prstGeom prst="rect">
            <a:avLst/>
          </a:prstGeom>
          <a:ln w="0">
            <a:noFill/>
          </a:ln>
        </p:spPr>
      </p:pic>
      <p:sp>
        <p:nvSpPr>
          <p:cNvPr id="113" name=""/>
          <p:cNvSpPr/>
          <p:nvPr/>
        </p:nvSpPr>
        <p:spPr>
          <a:xfrm>
            <a:off x="720000" y="4689720"/>
            <a:ext cx="8237160" cy="178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latin typeface="Arial"/>
              </a:rPr>
              <a:t>Note: We can remove overlapping DP and choose more accident spot as centroid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Using Fatal Accidents LatLOnFreq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96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 used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Silhoutte Score- 0.75(max) at ~5 Clusters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2-Davies-Bouldin Index- 0.2 (least) @ ~4 clusters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/>
          </p:nvPr>
        </p:nvSpPr>
        <p:spPr>
          <a:xfrm>
            <a:off x="504000" y="13176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5 clusters based on (lat,lon,accident_freq) not useful since far spots clustered together- 84 rows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360000" y="4693320"/>
            <a:ext cx="90208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only Lat,Lon for clustering on next slide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3420000" y="1620000"/>
            <a:ext cx="3123360" cy="251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/>
          </p:nvPr>
        </p:nvSpPr>
        <p:spPr>
          <a:xfrm>
            <a:off x="360000" y="1800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Selecting only unique Lat,Lon- 84 rows- better clusters defined- n_clusters=26 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3310200" y="1790640"/>
            <a:ext cx="3437640" cy="253296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1080000" y="4797720"/>
            <a:ext cx="75596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latin typeface="Arial"/>
              </a:rPr>
              <a:t>Well defined clusters for Lat Lon on 84 unique fatal accidents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Kmeans- 26 DP with accident hotspot sum: 1-9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5220000" y="1620000"/>
            <a:ext cx="3804120" cy="305964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360000" y="1771920"/>
            <a:ext cx="3810960" cy="3087720"/>
          </a:xfrm>
          <a:prstGeom prst="rect">
            <a:avLst/>
          </a:prstGeom>
          <a:ln w="0">
            <a:noFill/>
          </a:ln>
        </p:spPr>
      </p:pic>
      <p:sp>
        <p:nvSpPr>
          <p:cNvPr id="125" name=""/>
          <p:cNvSpPr/>
          <p:nvPr/>
        </p:nvSpPr>
        <p:spPr>
          <a:xfrm>
            <a:off x="616680" y="5053320"/>
            <a:ext cx="892296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latin typeface="Arial"/>
              </a:rPr>
              <a:t>Left- All accidents                                                       Right-Fatal Accidents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DBSCAN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53964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Haversine used for distance on earth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IN" sz="3200" spc="-1" strike="noStrike">
                <a:latin typeface="Arial"/>
              </a:rPr>
              <a:t>    </a:t>
            </a:r>
            <a:r>
              <a:rPr b="0" lang="en-IN" sz="3200" spc="-1" strike="noStrike">
                <a:latin typeface="Arial"/>
              </a:rPr>
              <a:t>2- epsilon-min_sample: Noise+Cluster Silhoutte Score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Epsilon= 0.000047 ~ 300m 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min_sample= 3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number of clusters= 14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average silhouette score= 0.9417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189000" y="5053320"/>
            <a:ext cx="989136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latin typeface="Arial"/>
              </a:rPr>
              <a:t>https://stackoverflow.com/questions/34579213/dbscan-for-clustering-of-geographic-location-data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9" name=""/>
          <p:cNvSpPr/>
          <p:nvPr/>
        </p:nvSpPr>
        <p:spPr>
          <a:xfrm>
            <a:off x="181440" y="4500000"/>
            <a:ext cx="9898920" cy="37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Haversine Distance: This is the appropriate metric for spherical coordinates (latitude and longitude), taking into account the curvature of the Earth. It calculates the great-circle distance between two points on a sphere given their longitudes and latitudes.</a:t>
            </a:r>
            <a:endParaRPr b="0" lang="en-IN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20000" y="18972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latin typeface="Arial"/>
              </a:rPr>
              <a:t>Test-1 epsilon =300m, min_sample=5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>
            <a:lum contrast="-3000"/>
          </a:blip>
          <a:stretch/>
        </p:blipFill>
        <p:spPr>
          <a:xfrm rot="12000">
            <a:off x="-1195200" y="1821960"/>
            <a:ext cx="12637080" cy="3735720"/>
          </a:xfrm>
          <a:prstGeom prst="rect">
            <a:avLst/>
          </a:prstGeom>
          <a:ln w="0">
            <a:noFill/>
          </a:ln>
        </p:spPr>
      </p:pic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080000" y="1572120"/>
            <a:ext cx="8639640" cy="256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Used df_latlon-  2618 rows with  n,m... lat lon-- not unique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0" y="-75240"/>
            <a:ext cx="9755640" cy="187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Used df_freq_dbscan with unique lat lon plus Accident freq-- 268 locations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rcRect l="25312" t="26306" r="57869" b="26314"/>
          <a:stretch/>
        </p:blipFill>
        <p:spPr>
          <a:xfrm>
            <a:off x="2700000" y="1620000"/>
            <a:ext cx="3419640" cy="2849760"/>
          </a:xfrm>
          <a:prstGeom prst="rect">
            <a:avLst/>
          </a:prstGeom>
          <a:ln w="0">
            <a:noFill/>
          </a:ln>
        </p:spPr>
      </p:pic>
      <p:sp>
        <p:nvSpPr>
          <p:cNvPr id="135" name=""/>
          <p:cNvSpPr/>
          <p:nvPr/>
        </p:nvSpPr>
        <p:spPr>
          <a:xfrm>
            <a:off x="631440" y="4577760"/>
            <a:ext cx="8728200" cy="145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14 clusters which look relevant and clustered close: epsilon- 300m min_sample=3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68720" y="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Optimisation DBSCAN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7" name=""/>
          <p:cNvSpPr/>
          <p:nvPr/>
        </p:nvSpPr>
        <p:spPr>
          <a:xfrm>
            <a:off x="324000" y="797760"/>
            <a:ext cx="9440280" cy="463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1- Silhouette Score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epsilon=[0.000045,0.000050, 0.000040]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min_samples=[3,4,5,6,8,9]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The result: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latin typeface="Arial"/>
              </a:rPr>
              <a:t>epsilon= 4e-05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latin typeface="Arial"/>
              </a:rPr>
              <a:t>min_sample= 3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latin typeface="Arial"/>
              </a:rPr>
              <a:t>number of clusters= 194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latin typeface="Arial"/>
              </a:rPr>
              <a:t>average silhouette score= 0.9417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2- Z-value max (as given in paper)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IN" sz="1000" spc="-1" strike="noStrike" u="sng">
                <a:uFillTx/>
                <a:latin typeface="Arial"/>
              </a:rPr>
              <a:t>z_score = (num_clusters - num_noise) / np.sqrt(num_clusters + num_noise)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Optimal Result: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latin typeface="Arial"/>
              </a:rPr>
              <a:t>np.float64(4.5e-05) ~ 300m 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latin typeface="Arial"/>
              </a:rPr>
              <a:t>Conclusion: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Epsilon= 0.000045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min_sample=3</a:t>
            </a:r>
            <a:endParaRPr b="0" lang="en-IN" sz="20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4067280" y="946080"/>
            <a:ext cx="2592360" cy="203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Fatal </a:t>
            </a:r>
            <a:r>
              <a:rPr b="0" lang="en-IN" sz="4400" spc="-1" strike="noStrike">
                <a:latin typeface="Arial"/>
              </a:rPr>
              <a:t>Accide</a:t>
            </a:r>
            <a:r>
              <a:rPr b="0" lang="en-IN" sz="4400" spc="-1" strike="noStrike">
                <a:latin typeface="Arial"/>
              </a:rPr>
              <a:t>nts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286080" y="1514880"/>
            <a:ext cx="3485520" cy="264708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8720" y="427212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84 unique fatal accident locations with 107 accidents 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360000" y="104760"/>
            <a:ext cx="9070920" cy="187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14 Clusters-with centroid demand points and sum of accidents (max=59~60)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-93240" y="1998360"/>
            <a:ext cx="12115440" cy="358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20000" y="18972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latin typeface="Arial"/>
              </a:rPr>
              <a:t> </a:t>
            </a:r>
            <a:r>
              <a:rPr b="1" lang="en-IN" sz="4400" spc="-1" strike="noStrike">
                <a:latin typeface="Arial"/>
              </a:rPr>
              <a:t>epsilon =200m, min_sample=3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360000" y="1392120"/>
            <a:ext cx="8639640" cy="256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Used df_latlon-  2618 rows with  n,m... lat lon-- not unique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3297960" y="1980000"/>
            <a:ext cx="3361680" cy="2799720"/>
          </a:xfrm>
          <a:prstGeom prst="rect">
            <a:avLst/>
          </a:prstGeom>
          <a:ln w="0">
            <a:noFill/>
          </a:ln>
        </p:spPr>
      </p:pic>
      <p:sp>
        <p:nvSpPr>
          <p:cNvPr id="144" name=""/>
          <p:cNvSpPr/>
          <p:nvPr/>
        </p:nvSpPr>
        <p:spPr>
          <a:xfrm>
            <a:off x="631440" y="4578120"/>
            <a:ext cx="8728200" cy="145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Max. Fatal points are clustered as outliers -1, tweaked parameters but same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0" y="-75240"/>
            <a:ext cx="9755640" cy="187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Used df_freq_dbscan with unique lat lon plus Accident freq-- 84 locations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631440" y="4577760"/>
            <a:ext cx="8728200" cy="145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1 cluster which epsilon- 200m min_sample=3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3371760" y="1800000"/>
            <a:ext cx="3314160" cy="2485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Why is DBSCAN not clustering well?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279360" y="1697760"/>
            <a:ext cx="9620280" cy="388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Earlier, the dataset was uniformly distributed all accidents were accross highways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Fatal accidents are spaced at some distance and less data points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So, fatal points far off no closer to each other considered as Outliers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Conclusion- we can try Kmeans since better clustering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 Cluster vs DBSCAN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rcRect l="32945" t="0" r="36394" b="0"/>
          <a:stretch/>
        </p:blipFill>
        <p:spPr>
          <a:xfrm>
            <a:off x="720360" y="1278360"/>
            <a:ext cx="2879280" cy="2681280"/>
          </a:xfrm>
          <a:prstGeom prst="rect">
            <a:avLst/>
          </a:prstGeom>
          <a:ln w="0"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rcRect l="19754" t="0" r="53447" b="0"/>
          <a:stretch/>
        </p:blipFill>
        <p:spPr>
          <a:xfrm>
            <a:off x="6120360" y="1160280"/>
            <a:ext cx="2699280" cy="2979360"/>
          </a:xfrm>
          <a:prstGeom prst="rect">
            <a:avLst/>
          </a:prstGeom>
          <a:ln w="0">
            <a:noFill/>
          </a:ln>
        </p:spPr>
      </p:pic>
      <p:sp>
        <p:nvSpPr>
          <p:cNvPr id="153" name=""/>
          <p:cNvSpPr/>
          <p:nvPr/>
        </p:nvSpPr>
        <p:spPr>
          <a:xfrm>
            <a:off x="459360" y="3942360"/>
            <a:ext cx="9440280" cy="145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Kmeans- 25 clusters Hotspot range 54-172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DBSCAN- 14 clusters Hotspot range 20-70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OPTICS- Robust than DBSCAN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614160" y="1350360"/>
            <a:ext cx="3885480" cy="2609280"/>
          </a:xfrm>
          <a:prstGeom prst="rect">
            <a:avLst/>
          </a:prstGeom>
          <a:ln w="0">
            <a:noFill/>
          </a:ln>
        </p:spPr>
      </p:pic>
      <p:sp>
        <p:nvSpPr>
          <p:cNvPr id="156" name=""/>
          <p:cNvSpPr/>
          <p:nvPr/>
        </p:nvSpPr>
        <p:spPr>
          <a:xfrm>
            <a:off x="402480" y="4680000"/>
            <a:ext cx="9137160" cy="178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latin typeface="Arial"/>
              </a:rPr>
              <a:t>Optics test1 gave 20 clusters with Accident sum range of centroids ranging from 18 to 145 </a:t>
            </a:r>
            <a:endParaRPr b="0" lang="en-IN" sz="20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5580000" y="1326600"/>
            <a:ext cx="3673440" cy="287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0" y="1411920"/>
            <a:ext cx="3810960" cy="3087720"/>
          </a:xfrm>
          <a:prstGeom prst="rect">
            <a:avLst/>
          </a:prstGeom>
          <a:ln w="0">
            <a:noFill/>
          </a:ln>
        </p:spPr>
      </p:pic>
      <p:pic>
        <p:nvPicPr>
          <p:cNvPr id="160" name="" descr=""/>
          <p:cNvPicPr/>
          <p:nvPr/>
        </p:nvPicPr>
        <p:blipFill>
          <a:blip r:embed="rId2"/>
          <a:srcRect l="24363" t="0" r="54996" b="0"/>
          <a:stretch/>
        </p:blipFill>
        <p:spPr>
          <a:xfrm>
            <a:off x="3780000" y="900000"/>
            <a:ext cx="2498400" cy="3581280"/>
          </a:xfrm>
          <a:prstGeom prst="rect">
            <a:avLst/>
          </a:prstGeom>
          <a:ln w="0">
            <a:noFill/>
          </a:ln>
        </p:spPr>
      </p:pic>
      <p:pic>
        <p:nvPicPr>
          <p:cNvPr id="161" name="" descr=""/>
          <p:cNvPicPr/>
          <p:nvPr/>
        </p:nvPicPr>
        <p:blipFill>
          <a:blip r:embed="rId3"/>
          <a:stretch/>
        </p:blipFill>
        <p:spPr>
          <a:xfrm>
            <a:off x="6406920" y="1440000"/>
            <a:ext cx="3673440" cy="287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 | DBSCAN | OPTICS</a:t>
            </a:r>
            <a:endParaRPr b="0" lang="en-IN" sz="4400" spc="-1" strike="noStrike">
              <a:latin typeface="Arial"/>
            </a:endParaRPr>
          </a:p>
        </p:txBody>
      </p:sp>
      <p:graphicFrame>
        <p:nvGraphicFramePr>
          <p:cNvPr id="163" name=""/>
          <p:cNvGraphicFramePr/>
          <p:nvPr/>
        </p:nvGraphicFramePr>
        <p:xfrm>
          <a:off x="223560" y="1375920"/>
          <a:ext cx="9475920" cy="2100960"/>
        </p:xfrm>
        <a:graphic>
          <a:graphicData uri="http://schemas.openxmlformats.org/drawingml/2006/table">
            <a:tbl>
              <a:tblPr/>
              <a:tblGrid>
                <a:gridCol w="1901880"/>
                <a:gridCol w="3401640"/>
                <a:gridCol w="1986480"/>
                <a:gridCol w="2186280"/>
              </a:tblGrid>
              <a:tr h="34632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KMeans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DBSCAN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OPTICS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No. of Clusters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14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7576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Accident Sum Range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54-172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18-72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18-145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Optimisation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Silhoutte Score, Elbow Point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akar"/>
                        </a:rPr>
                        <a:t>Silhoutte Score, Z-score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Parameters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n_clusters=25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e=300m, min_sample=3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Xi=0.05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min_sample=5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min_cluster_size=3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402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  <a:ea typeface="Noto Sans CJK SC"/>
                        </a:rPr>
                        <a:t>Methodology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64" name=""/>
          <p:cNvSpPr/>
          <p:nvPr/>
        </p:nvSpPr>
        <p:spPr>
          <a:xfrm>
            <a:off x="180000" y="4577760"/>
            <a:ext cx="9440280" cy="100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Conclusion: OPTICS dp= 20 should be choosen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Why?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" descr=""/>
          <p:cNvPicPr/>
          <p:nvPr/>
        </p:nvPicPr>
        <p:blipFill>
          <a:blip r:embed="rId1"/>
          <a:stretch/>
        </p:blipFill>
        <p:spPr>
          <a:xfrm>
            <a:off x="180000" y="0"/>
            <a:ext cx="7560000" cy="3420000"/>
          </a:xfrm>
          <a:prstGeom prst="rect">
            <a:avLst/>
          </a:prstGeom>
          <a:ln w="0">
            <a:noFill/>
          </a:ln>
        </p:spPr>
      </p:pic>
      <p:pic>
        <p:nvPicPr>
          <p:cNvPr id="166" name="" descr=""/>
          <p:cNvPicPr/>
          <p:nvPr/>
        </p:nvPicPr>
        <p:blipFill>
          <a:blip r:embed="rId2"/>
          <a:stretch/>
        </p:blipFill>
        <p:spPr>
          <a:xfrm>
            <a:off x="0" y="2970720"/>
            <a:ext cx="7740360" cy="27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Accide</a:t>
            </a:r>
            <a:r>
              <a:rPr b="0" lang="en-IN" sz="4400" spc="-1" strike="noStrike">
                <a:latin typeface="Arial"/>
              </a:rPr>
              <a:t>nts </a:t>
            </a:r>
            <a:r>
              <a:rPr b="0" lang="en-IN" sz="4400" spc="-1" strike="noStrike">
                <a:latin typeface="Arial"/>
              </a:rPr>
              <a:t>shown </a:t>
            </a:r>
            <a:r>
              <a:rPr b="0" lang="en-IN" sz="4400" spc="-1" strike="noStrike">
                <a:latin typeface="Arial"/>
              </a:rPr>
              <a:t>with </a:t>
            </a:r>
            <a:r>
              <a:rPr b="0" lang="en-IN" sz="4400" spc="-1" strike="noStrike">
                <a:latin typeface="Arial"/>
              </a:rPr>
              <a:t>intensi</a:t>
            </a:r>
            <a:r>
              <a:rPr b="0" lang="en-IN" sz="4400" spc="-1" strike="noStrike">
                <a:latin typeface="Arial"/>
              </a:rPr>
              <a:t>ty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0" y="1344960"/>
            <a:ext cx="10078920" cy="297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Fatal </a:t>
            </a:r>
            <a:r>
              <a:rPr b="0" lang="en-IN" sz="4400" spc="-1" strike="noStrike">
                <a:latin typeface="Arial"/>
              </a:rPr>
              <a:t>Accide</a:t>
            </a:r>
            <a:r>
              <a:rPr b="0" lang="en-IN" sz="4400" spc="-1" strike="noStrike">
                <a:latin typeface="Arial"/>
              </a:rPr>
              <a:t>nts </a:t>
            </a:r>
            <a:r>
              <a:rPr b="0" lang="en-IN" sz="4400" spc="-1" strike="noStrike">
                <a:latin typeface="Arial"/>
              </a:rPr>
              <a:t>shown </a:t>
            </a:r>
            <a:r>
              <a:rPr b="0" lang="en-IN" sz="4400" spc="-1" strike="noStrike">
                <a:latin typeface="Arial"/>
              </a:rPr>
              <a:t>with </a:t>
            </a:r>
            <a:r>
              <a:rPr b="0" lang="en-IN" sz="4400" spc="-1" strike="noStrike">
                <a:latin typeface="Arial"/>
              </a:rPr>
              <a:t>intensi</a:t>
            </a:r>
            <a:r>
              <a:rPr b="0" lang="en-IN" sz="4400" spc="-1" strike="noStrike">
                <a:latin typeface="Arial"/>
              </a:rPr>
              <a:t>ty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3288600" y="1620000"/>
            <a:ext cx="3371040" cy="2456640"/>
          </a:xfrm>
          <a:prstGeom prst="rect">
            <a:avLst/>
          </a:prstGeom>
          <a:ln w="0">
            <a:noFill/>
          </a:ln>
        </p:spPr>
      </p:pic>
      <p:sp>
        <p:nvSpPr>
          <p:cNvPr id="94" name=""/>
          <p:cNvSpPr/>
          <p:nvPr/>
        </p:nvSpPr>
        <p:spPr>
          <a:xfrm>
            <a:off x="360000" y="4680000"/>
            <a:ext cx="975096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latin typeface="Arial"/>
              </a:rPr>
              <a:t>Max Fatal accidents at a location is 3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Count</a:t>
            </a:r>
            <a:r>
              <a:rPr b="0" lang="en-IN" sz="4400" spc="-1" strike="noStrike">
                <a:latin typeface="Arial"/>
              </a:rPr>
              <a:t>plot at </a:t>
            </a:r>
            <a:r>
              <a:rPr b="0" lang="en-IN" sz="4400" spc="-1" strike="noStrike">
                <a:latin typeface="Arial"/>
              </a:rPr>
              <a:t>chaina</a:t>
            </a:r>
            <a:r>
              <a:rPr b="0" lang="en-IN" sz="4400" spc="-1" strike="noStrike">
                <a:latin typeface="Arial"/>
              </a:rPr>
              <a:t>ge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468360" y="1172160"/>
            <a:ext cx="9070920" cy="2680920"/>
          </a:xfrm>
          <a:prstGeom prst="rect">
            <a:avLst/>
          </a:prstGeom>
          <a:ln w="0"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2520000" y="3420000"/>
            <a:ext cx="5079600" cy="2158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Outliers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No outlier for 2*std dev.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Ideally- Total Acc.=Clustered Acc.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Using new data frame df_freq which has 1008 rows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df-2618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df_freq-1008 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Clustering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Kmeans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DBSCAN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OPTICS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02" name=""/>
          <p:cNvSpPr/>
          <p:nvPr/>
        </p:nvSpPr>
        <p:spPr>
          <a:xfrm>
            <a:off x="540000" y="4797720"/>
            <a:ext cx="62992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https://arxiv.org/abs/2108.03490-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Reference Link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 used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Silhoutte Score- 0.75(max) at 25 Clusters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2-Davies-Bouldin Index- 0.2 (least) @ 27 clusters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05" name=""/>
          <p:cNvSpPr/>
          <p:nvPr/>
        </p:nvSpPr>
        <p:spPr>
          <a:xfrm>
            <a:off x="288360" y="3600000"/>
            <a:ext cx="9070920" cy="32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/>
          </p:nvPr>
        </p:nvSpPr>
        <p:spPr>
          <a:xfrm>
            <a:off x="504000" y="13176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25 clusters based on (lat,lon,accident_freq) not useful since far spots clustered together- 1008 rows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180000" y="1620000"/>
            <a:ext cx="9741600" cy="2879280"/>
          </a:xfrm>
          <a:prstGeom prst="rect">
            <a:avLst/>
          </a:prstGeom>
          <a:ln w="0">
            <a:noFill/>
          </a:ln>
        </p:spPr>
      </p:pic>
      <p:sp>
        <p:nvSpPr>
          <p:cNvPr id="108" name=""/>
          <p:cNvSpPr/>
          <p:nvPr/>
        </p:nvSpPr>
        <p:spPr>
          <a:xfrm>
            <a:off x="360000" y="4693320"/>
            <a:ext cx="90208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only Lat,Lon for clustering on next slide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2024-06-28T16:39:50Z</dcterms:created>
  <dc:creator/>
  <dc:description/>
  <dc:language>en-IN</dc:language>
  <cp:lastModifiedBy/>
  <dcterms:modified xsi:type="dcterms:W3CDTF">2024-07-05T18:28:11Z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